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Lst>
  <p:sldSz cx="9144000" cy="6858000" type="screen4x3"/>
  <p:notesSz cx="6761163" cy="9942513"/>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varScale="1">
        <p:scale>
          <a:sx n="74" d="100"/>
          <a:sy n="74" d="100"/>
        </p:scale>
        <p:origin x="1668"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bg-BG" dirty="0"/>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13DAD54A-A8A0-4D2A-AE14-EBC743879461}" type="datetimeFigureOut">
              <a:rPr lang="bg-BG" smtClean="0"/>
              <a:t>24.10.2016 г.</a:t>
            </a:fld>
            <a:endParaRPr lang="bg-BG" dirty="0"/>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bg-BG" dirty="0"/>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bg-BG" dirty="0"/>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924B138F-226B-40F9-9D94-B47C33D7539B}" type="slidenum">
              <a:rPr lang="bg-BG" smtClean="0"/>
              <a:t>‹#›</a:t>
            </a:fld>
            <a:endParaRPr lang="bg-BG" dirty="0"/>
          </a:p>
        </p:txBody>
      </p:sp>
    </p:spTree>
    <p:extLst>
      <p:ext uri="{BB962C8B-B14F-4D97-AF65-F5344CB8AC3E}">
        <p14:creationId xmlns:p14="http://schemas.microsoft.com/office/powerpoint/2010/main" val="118130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924B138F-226B-40F9-9D94-B47C33D7539B}" type="slidenum">
              <a:rPr lang="bg-BG" smtClean="0"/>
              <a:t>1</a:t>
            </a:fld>
            <a:endParaRPr lang="bg-BG" dirty="0"/>
          </a:p>
        </p:txBody>
      </p:sp>
    </p:spTree>
    <p:extLst>
      <p:ext uri="{BB962C8B-B14F-4D97-AF65-F5344CB8AC3E}">
        <p14:creationId xmlns:p14="http://schemas.microsoft.com/office/powerpoint/2010/main" val="3886237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17" name="Footer Placeholder 16"/>
          <p:cNvSpPr>
            <a:spLocks noGrp="1"/>
          </p:cNvSpPr>
          <p:nvPr>
            <p:ph type="ftr" sz="quarter" idx="11"/>
          </p:nvPr>
        </p:nvSpPr>
        <p:spPr/>
        <p:txBody>
          <a:bodyPr/>
          <a:lstStyle/>
          <a:p>
            <a:endParaRPr lang="bg-BG" dirty="0"/>
          </a:p>
        </p:txBody>
      </p:sp>
      <p:sp>
        <p:nvSpPr>
          <p:cNvPr id="29" name="Slide Number Placeholder 28"/>
          <p:cNvSpPr>
            <a:spLocks noGrp="1"/>
          </p:cNvSpPr>
          <p:nvPr>
            <p:ph type="sldNum" sz="quarter" idx="12"/>
          </p:nvPr>
        </p:nvSpPr>
        <p:spPr/>
        <p:txBody>
          <a:bodyPr/>
          <a:lstStyle/>
          <a:p>
            <a:fld id="{71A0309C-99C3-44AA-B7D7-E236FFFD1120}" type="slidenum">
              <a:rPr lang="bg-BG" smtClean="0"/>
              <a:t>‹#›</a:t>
            </a:fld>
            <a:endParaRPr lang="bg-BG"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a:xfrm>
            <a:off x="7924800" y="6416675"/>
            <a:ext cx="762000" cy="365125"/>
          </a:xfrm>
        </p:spPr>
        <p:txBody>
          <a:bodyPr/>
          <a:lstStyle/>
          <a:p>
            <a:fld id="{71A0309C-99C3-44AA-B7D7-E236FFFD1120}" type="slidenum">
              <a:rPr lang="bg-BG" smtClean="0"/>
              <a:t>‹#›</a:t>
            </a:fld>
            <a:endParaRPr lang="bg-BG"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8" name="Footer Placeholder 7"/>
          <p:cNvSpPr>
            <a:spLocks noGrp="1"/>
          </p:cNvSpPr>
          <p:nvPr>
            <p:ph type="ftr" sz="quarter" idx="11"/>
          </p:nvPr>
        </p:nvSpPr>
        <p:spPr/>
        <p:txBody>
          <a:bodyPr/>
          <a:lstStyle/>
          <a:p>
            <a:endParaRPr lang="bg-BG" dirty="0"/>
          </a:p>
        </p:txBody>
      </p:sp>
      <p:sp>
        <p:nvSpPr>
          <p:cNvPr id="9" name="Slide Number Placeholder 8"/>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4" name="Footer Placeholder 3"/>
          <p:cNvSpPr>
            <a:spLocks noGrp="1"/>
          </p:cNvSpPr>
          <p:nvPr>
            <p:ph type="ftr" sz="quarter" idx="11"/>
          </p:nvPr>
        </p:nvSpPr>
        <p:spPr/>
        <p:txBody>
          <a:bodyPr/>
          <a:lstStyle/>
          <a:p>
            <a:endParaRPr lang="bg-BG" dirty="0"/>
          </a:p>
        </p:txBody>
      </p:sp>
      <p:sp>
        <p:nvSpPr>
          <p:cNvPr id="5" name="Slide Number Placeholder 4"/>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3" name="Footer Placeholder 2"/>
          <p:cNvSpPr>
            <a:spLocks noGrp="1"/>
          </p:cNvSpPr>
          <p:nvPr>
            <p:ph type="ftr" sz="quarter" idx="11"/>
          </p:nvPr>
        </p:nvSpPr>
        <p:spPr/>
        <p:txBody>
          <a:bodyPr/>
          <a:lstStyle/>
          <a:p>
            <a:endParaRPr lang="bg-BG" dirty="0"/>
          </a:p>
        </p:txBody>
      </p:sp>
      <p:sp>
        <p:nvSpPr>
          <p:cNvPr id="4" name="Slide Number Placeholder 3"/>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E4FD09-B7C1-43E2-8EC8-B9C3FC2F11FB}" type="datetimeFigureOut">
              <a:rPr lang="bg-BG" smtClean="0"/>
              <a:t>24.10.2016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71A0309C-99C3-44AA-B7D7-E236FFFD1120}" type="slidenum">
              <a:rPr lang="bg-BG" smtClean="0"/>
              <a:t>‹#›</a:t>
            </a:fld>
            <a:endParaRPr lang="bg-BG"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0E4FD09-B7C1-43E2-8EC8-B9C3FC2F11FB}" type="datetimeFigureOut">
              <a:rPr lang="bg-BG" smtClean="0"/>
              <a:t>24.10.2016 г.</a:t>
            </a:fld>
            <a:endParaRPr lang="bg-BG"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bg-BG"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1A0309C-99C3-44AA-B7D7-E236FFFD1120}" type="slidenum">
              <a:rPr lang="bg-BG" smtClean="0"/>
              <a:t>‹#›</a:t>
            </a:fld>
            <a:endParaRPr lang="bg-BG"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bojana.bn@abv.b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bg-BG" dirty="0" smtClean="0"/>
              <a:t>ПРАВНА УРЕДБА НА ОТНОШЕНИЯТА ВЪВ ВРЪЗКА С ИНОВАЦИИТЕ</a:t>
            </a:r>
            <a:endParaRPr lang="bg-BG" dirty="0"/>
          </a:p>
        </p:txBody>
      </p:sp>
      <p:sp>
        <p:nvSpPr>
          <p:cNvPr id="3" name="Subtitle 2"/>
          <p:cNvSpPr>
            <a:spLocks noGrp="1"/>
          </p:cNvSpPr>
          <p:nvPr>
            <p:ph type="subTitle" idx="1"/>
          </p:nvPr>
        </p:nvSpPr>
        <p:spPr/>
        <p:txBody>
          <a:bodyPr/>
          <a:lstStyle/>
          <a:p>
            <a:r>
              <a:rPr lang="bg-BG" dirty="0" smtClean="0"/>
              <a:t>Същност на правната уредба</a:t>
            </a:r>
            <a:endParaRPr lang="bg-BG" dirty="0"/>
          </a:p>
        </p:txBody>
      </p:sp>
    </p:spTree>
    <p:extLst>
      <p:ext uri="{BB962C8B-B14F-4D97-AF65-F5344CB8AC3E}">
        <p14:creationId xmlns:p14="http://schemas.microsoft.com/office/powerpoint/2010/main" val="1882106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СЪЩНОСТ НА ПРАВНАТА УРЕДБА НА ОБЩЕСТВЕНИТЕ ОТНОШЕНИЯ</a:t>
            </a:r>
            <a:endParaRPr lang="bg-BG" dirty="0"/>
          </a:p>
        </p:txBody>
      </p:sp>
      <p:sp>
        <p:nvSpPr>
          <p:cNvPr id="3" name="Content Placeholder 2"/>
          <p:cNvSpPr>
            <a:spLocks noGrp="1"/>
          </p:cNvSpPr>
          <p:nvPr>
            <p:ph idx="1"/>
          </p:nvPr>
        </p:nvSpPr>
        <p:spPr/>
        <p:txBody>
          <a:bodyPr>
            <a:normAutofit fontScale="85000" lnSpcReduction="10000"/>
          </a:bodyPr>
          <a:lstStyle/>
          <a:p>
            <a:pPr algn="just"/>
            <a:r>
              <a:rPr lang="bg-BG" dirty="0" smtClean="0"/>
              <a:t>Обществените отношения се развиват непрестанно и обществото има съзнание и обща воля как да се регулират обществените отношения, какъв да бъде правния ред в обществото. Изразът на съзнанието и общата воля на обществото  как да се регулират обществените отношения е правото, което се проявява като духовен феномен, формирал се като резултат на извънредно сложното преплитане, взаимодействие и взаимопроникване на многобройни и различни фактори. Тези фактори в своята многопосочност и с различна сила на въздействие довеждат до проява  вътре в обществото на определени обективни </a:t>
            </a:r>
            <a:r>
              <a:rPr lang="bg-BG" dirty="0" err="1" smtClean="0"/>
              <a:t>необходимости</a:t>
            </a:r>
            <a:r>
              <a:rPr lang="bg-BG" dirty="0" smtClean="0"/>
              <a:t> в развитието и функционирането на обществените отношения.</a:t>
            </a:r>
            <a:endParaRPr lang="bg-BG" dirty="0"/>
          </a:p>
        </p:txBody>
      </p:sp>
    </p:spTree>
    <p:extLst>
      <p:ext uri="{BB962C8B-B14F-4D97-AF65-F5344CB8AC3E}">
        <p14:creationId xmlns:p14="http://schemas.microsoft.com/office/powerpoint/2010/main" val="192200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СЪЩНОСТ НА ПРАВНАТА УРЕДБА НА ОБЩЕСТВЕНИТЕ ОТНОШЕНИЯ</a:t>
            </a:r>
            <a:endParaRPr lang="bg-BG" dirty="0"/>
          </a:p>
        </p:txBody>
      </p:sp>
      <p:sp>
        <p:nvSpPr>
          <p:cNvPr id="3" name="Content Placeholder 2"/>
          <p:cNvSpPr>
            <a:spLocks noGrp="1"/>
          </p:cNvSpPr>
          <p:nvPr>
            <p:ph idx="1"/>
          </p:nvPr>
        </p:nvSpPr>
        <p:spPr/>
        <p:txBody>
          <a:bodyPr>
            <a:normAutofit fontScale="77500" lnSpcReduction="20000"/>
          </a:bodyPr>
          <a:lstStyle/>
          <a:p>
            <a:pPr algn="just"/>
            <a:r>
              <a:rPr lang="bg-BG" dirty="0" smtClean="0"/>
              <a:t>Формиралите се обективни </a:t>
            </a:r>
            <a:r>
              <a:rPr lang="bg-BG" dirty="0" err="1" smtClean="0"/>
              <a:t>необходимости</a:t>
            </a:r>
            <a:r>
              <a:rPr lang="bg-BG" dirty="0" smtClean="0"/>
              <a:t> вътре в обществото от икономически, политически, социален характер се преработват, </a:t>
            </a:r>
            <a:r>
              <a:rPr lang="bg-BG" dirty="0" err="1" smtClean="0"/>
              <a:t>опосредяват</a:t>
            </a:r>
            <a:r>
              <a:rPr lang="bg-BG" dirty="0" smtClean="0"/>
              <a:t> от духовните фактори в обществото, отразяващи своеобразно ценностите и ценностните ориентации на сложили се в обществото критерии за справедливост, за правдиво, правилно регулиране на обществените интереси. По този начин обективните потребности на обществото на всеки етап от неговото развитие довеждат до поява на определени разбирания, чувства, идеи и образци-норми на правно поведение. Така правото се проявява като ценностно нормативно отражение на обществото, като резултат на способността на човешкото съзнание идеално да отразява действителността през призмата на ценностни критерии и с цел творчески да преобразува сложилата се социална действителност.</a:t>
            </a:r>
            <a:endParaRPr lang="bg-BG" dirty="0"/>
          </a:p>
        </p:txBody>
      </p:sp>
    </p:spTree>
    <p:extLst>
      <p:ext uri="{BB962C8B-B14F-4D97-AF65-F5344CB8AC3E}">
        <p14:creationId xmlns:p14="http://schemas.microsoft.com/office/powerpoint/2010/main" val="2260146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СЪЩНОСТ НА ПРАВНОТО РЕГУЛИРАНЕ НА ОБЩЕСТВЕНИТЕ ОТНОШЕНИЯ</a:t>
            </a:r>
            <a:endParaRPr lang="bg-BG" dirty="0"/>
          </a:p>
        </p:txBody>
      </p:sp>
      <p:sp>
        <p:nvSpPr>
          <p:cNvPr id="3" name="Content Placeholder 2"/>
          <p:cNvSpPr>
            <a:spLocks noGrp="1"/>
          </p:cNvSpPr>
          <p:nvPr>
            <p:ph idx="1"/>
          </p:nvPr>
        </p:nvSpPr>
        <p:spPr/>
        <p:txBody>
          <a:bodyPr>
            <a:normAutofit fontScale="77500" lnSpcReduction="20000"/>
          </a:bodyPr>
          <a:lstStyle/>
          <a:p>
            <a:pPr algn="just"/>
            <a:r>
              <a:rPr lang="bg-BG" dirty="0" smtClean="0"/>
              <a:t>Нормалното функциониране и развитие на обществените отношения се основава на регулирането от правото на обществените отношения във връзка с производството и обмена и с възпроизводството на самия човешки индивид като такъв. В условията на държавна организация на обществото /държавата е политическа и социална организация на обществото/ правото е нормативен регулатор и е израз на правно релевантната воля на държавата, формирана по предварително установен ред и изразена по предварително установен начин. Правото е приведена в система съвкупност от правни норми, които се конституират и закрепват в определена особена външна форма юридическите актове. Осъществяването на основното социално назначение на правото в обществото изисква общите правни норми да се </a:t>
            </a:r>
            <a:r>
              <a:rPr lang="bg-BG" dirty="0" err="1" smtClean="0"/>
              <a:t>въплатят</a:t>
            </a:r>
            <a:r>
              <a:rPr lang="bg-BG" dirty="0" smtClean="0"/>
              <a:t> в реалните поведенчески актове на правните субекти, в тяхното правно поведение. Така правото се реализира като  духовно практически феномен.</a:t>
            </a:r>
            <a:endParaRPr lang="bg-BG" dirty="0"/>
          </a:p>
        </p:txBody>
      </p:sp>
    </p:spTree>
    <p:extLst>
      <p:ext uri="{BB962C8B-B14F-4D97-AF65-F5344CB8AC3E}">
        <p14:creationId xmlns:p14="http://schemas.microsoft.com/office/powerpoint/2010/main" val="2334584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СЪЩНОСТ НА ПРАВНАТА УРЕДБА НА ОБЩЕСТВЕНИТЕ ОТНОШЕНИЯ</a:t>
            </a:r>
            <a:endParaRPr lang="bg-BG" dirty="0"/>
          </a:p>
        </p:txBody>
      </p:sp>
      <p:sp>
        <p:nvSpPr>
          <p:cNvPr id="3" name="Content Placeholder 2"/>
          <p:cNvSpPr>
            <a:spLocks noGrp="1"/>
          </p:cNvSpPr>
          <p:nvPr>
            <p:ph idx="1"/>
          </p:nvPr>
        </p:nvSpPr>
        <p:spPr/>
        <p:txBody>
          <a:bodyPr>
            <a:normAutofit fontScale="77500" lnSpcReduction="20000"/>
          </a:bodyPr>
          <a:lstStyle/>
          <a:p>
            <a:pPr algn="just"/>
            <a:r>
              <a:rPr lang="bg-BG" dirty="0" smtClean="0"/>
              <a:t>Правото е хуманитарно явление. Създава се заради човека и да служи на човека. Човешката личност е основна ценност за правото. Само човешката личност може да бъде носител на активното творческо начало, носител на активен и разностранен творчески потенциал. Прогресът на обществото зависи в крайна сметка от онези възможности, които то предоставя на всяка човешка личност да проявява активност, творчество и инициативност. Правното регулиране на обществените отношения има особена роля за това, то е в основата на нормалния живот на обществото  и осигурява качеството на живота. Ето защо изключително важно е правното регулиране, правната уредба на всеки етап от развитието на обществото да предоставя на правните субекти оптимални възможности за самоопределение, за проява на свободна </a:t>
            </a:r>
            <a:r>
              <a:rPr lang="bg-BG" dirty="0" err="1" smtClean="0"/>
              <a:t>правнорелевантна</a:t>
            </a:r>
            <a:r>
              <a:rPr lang="bg-BG" dirty="0" smtClean="0"/>
              <a:t> воля </a:t>
            </a:r>
            <a:r>
              <a:rPr lang="bg-BG" dirty="0"/>
              <a:t>и</a:t>
            </a:r>
            <a:r>
              <a:rPr lang="bg-BG" dirty="0" smtClean="0"/>
              <a:t> само така може да реализира възможно най-добре заложените у всеки индивид творчески потенциали.  </a:t>
            </a:r>
            <a:endParaRPr lang="bg-BG" dirty="0"/>
          </a:p>
        </p:txBody>
      </p:sp>
    </p:spTree>
    <p:extLst>
      <p:ext uri="{BB962C8B-B14F-4D97-AF65-F5344CB8AC3E}">
        <p14:creationId xmlns:p14="http://schemas.microsoft.com/office/powerpoint/2010/main" val="328656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ОСЪЩЕСТВЯВАНЕ НА ПРАВНАТА УРЕДБА</a:t>
            </a:r>
            <a:endParaRPr lang="bg-BG" dirty="0"/>
          </a:p>
        </p:txBody>
      </p:sp>
      <p:sp>
        <p:nvSpPr>
          <p:cNvPr id="3" name="Content Placeholder 2"/>
          <p:cNvSpPr>
            <a:spLocks noGrp="1"/>
          </p:cNvSpPr>
          <p:nvPr>
            <p:ph idx="1"/>
          </p:nvPr>
        </p:nvSpPr>
        <p:spPr/>
        <p:txBody>
          <a:bodyPr>
            <a:normAutofit lnSpcReduction="10000"/>
          </a:bodyPr>
          <a:lstStyle/>
          <a:p>
            <a:pPr algn="just"/>
            <a:r>
              <a:rPr lang="bg-BG" dirty="0" smtClean="0"/>
              <a:t>Правната уредба на обществените отношения се осъществява чрез въздействие с правни норми и други правни средства върху тези отношения с оглед тяхното насочване, регулиране, защита. Правото в обективен смисъл като приведена в система съвкупност от правни норми е комплексно, сложно, </a:t>
            </a:r>
            <a:r>
              <a:rPr lang="bg-BG" dirty="0"/>
              <a:t>й</a:t>
            </a:r>
            <a:r>
              <a:rPr lang="bg-BG" dirty="0" smtClean="0"/>
              <a:t>ерархично явление.Правната система включва отрасли и изразява особения начин на вътрешно диференциране, но и на взаимодействие  и взаимопроникване на относително обособени структури вътре в правната материя.  </a:t>
            </a:r>
            <a:endParaRPr lang="bg-BG" dirty="0"/>
          </a:p>
        </p:txBody>
      </p:sp>
    </p:spTree>
    <p:extLst>
      <p:ext uri="{BB962C8B-B14F-4D97-AF65-F5344CB8AC3E}">
        <p14:creationId xmlns:p14="http://schemas.microsoft.com/office/powerpoint/2010/main" val="597287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ХАРАКТЕРИСТИКА НА ПРАВНАТА СИСТЕМА</a:t>
            </a:r>
            <a:endParaRPr lang="bg-BG" dirty="0"/>
          </a:p>
        </p:txBody>
      </p:sp>
      <p:sp>
        <p:nvSpPr>
          <p:cNvPr id="3" name="Content Placeholder 2"/>
          <p:cNvSpPr>
            <a:spLocks noGrp="1"/>
          </p:cNvSpPr>
          <p:nvPr>
            <p:ph idx="1"/>
          </p:nvPr>
        </p:nvSpPr>
        <p:spPr/>
        <p:txBody>
          <a:bodyPr>
            <a:normAutofit fontScale="85000" lnSpcReduction="20000"/>
          </a:bodyPr>
          <a:lstStyle/>
          <a:p>
            <a:pPr algn="just"/>
            <a:r>
              <a:rPr lang="bg-BG" dirty="0" smtClean="0"/>
              <a:t>Правната система се характеризира с относителна устойчивост и с динамичност, с вътрешна способност да се развива, да се приспособява към динамично променящите се обществени отношения. Основни фактори за развитие на правната система са предметът на правното регулиране и методът на правното регулиране. Предметът на правното регулиране са правните отношения като обществени отношения, които на съответен етап от развитието на обществото обективно изискват и заедно с това позволяват правно въздействие върху тях. Методът на правното регулиране характеризира </a:t>
            </a:r>
            <a:r>
              <a:rPr lang="bg-BG" dirty="0"/>
              <a:t>в</a:t>
            </a:r>
            <a:r>
              <a:rPr lang="bg-BG" dirty="0" smtClean="0"/>
              <a:t>секи правен отрасъл и се изразява в начина на въздействие с правните норми и другите правни средства върху съответните обществени отношения. </a:t>
            </a:r>
            <a:endParaRPr lang="bg-BG" dirty="0"/>
          </a:p>
        </p:txBody>
      </p:sp>
    </p:spTree>
    <p:extLst>
      <p:ext uri="{BB962C8B-B14F-4D97-AF65-F5344CB8AC3E}">
        <p14:creationId xmlns:p14="http://schemas.microsoft.com/office/powerpoint/2010/main" val="295855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ПРАВЕН РЕЖИМ</a:t>
            </a:r>
            <a:endParaRPr lang="bg-BG" dirty="0"/>
          </a:p>
        </p:txBody>
      </p:sp>
      <p:sp>
        <p:nvSpPr>
          <p:cNvPr id="3" name="Content Placeholder 2"/>
          <p:cNvSpPr>
            <a:spLocks noGrp="1"/>
          </p:cNvSpPr>
          <p:nvPr>
            <p:ph idx="1"/>
          </p:nvPr>
        </p:nvSpPr>
        <p:spPr/>
        <p:txBody>
          <a:bodyPr>
            <a:normAutofit fontScale="85000" lnSpcReduction="10000"/>
          </a:bodyPr>
          <a:lstStyle/>
          <a:p>
            <a:pPr algn="just"/>
            <a:r>
              <a:rPr lang="bg-BG" dirty="0" smtClean="0"/>
              <a:t>Предметът на правното регулиране се свързва с правният- юридическият режим като своеобразна ответна реакция  на правото на своеобразната специфика и особености на регулираните от него отношения. По своята същност юридическият режим е специфична цялостна система от своеобразни принципи, общи положения, от своеобразни средства, способи на правно въздействие, както и тяхното своеобразно съчетаване, с което се характеризира всеки правен отрасъл, за да се осигурява ефективно правно регулиране. В правните отрасли правната материя също се организира по своеобразен начин-подразделя се на структурни образования като правни институти. Появяват се комплексни правни институти.  </a:t>
            </a:r>
            <a:endParaRPr lang="bg-BG" dirty="0"/>
          </a:p>
        </p:txBody>
      </p:sp>
    </p:spTree>
    <p:extLst>
      <p:ext uri="{BB962C8B-B14F-4D97-AF65-F5344CB8AC3E}">
        <p14:creationId xmlns:p14="http://schemas.microsoft.com/office/powerpoint/2010/main" val="1265607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РАЗВИТИЕ НА ПРАВНАТА МАТЕРИЯ</a:t>
            </a:r>
            <a:endParaRPr lang="bg-BG" dirty="0"/>
          </a:p>
        </p:txBody>
      </p:sp>
      <p:sp>
        <p:nvSpPr>
          <p:cNvPr id="3" name="Content Placeholder 2"/>
          <p:cNvSpPr>
            <a:spLocks noGrp="1"/>
          </p:cNvSpPr>
          <p:nvPr>
            <p:ph idx="1"/>
          </p:nvPr>
        </p:nvSpPr>
        <p:spPr/>
        <p:txBody>
          <a:bodyPr>
            <a:normAutofit fontScale="92500" lnSpcReduction="20000"/>
          </a:bodyPr>
          <a:lstStyle/>
          <a:p>
            <a:pPr algn="just"/>
            <a:r>
              <a:rPr lang="bg-BG" dirty="0" smtClean="0"/>
              <a:t>Правната материя се усложнява непрекъснато, в нея протичат процеси на конкретизация и диференциация, на свързаните с това процеси на интеграция, с усложняване на връзките, взаимодействията и взаимопроникванията между различните елементи на правната материя. В процеса на правната еволюция в рамките на правните отрасли се диференцират вътрешни структурни подразделения, които придобиват статут на нови правни отрасли. Пример за това е Правото на интелектуална собственост, което се обособява вече като отделен правен отрасъл и в българската правна система..</a:t>
            </a:r>
            <a:endParaRPr lang="bg-BG" dirty="0"/>
          </a:p>
        </p:txBody>
      </p:sp>
    </p:spTree>
    <p:extLst>
      <p:ext uri="{BB962C8B-B14F-4D97-AF65-F5344CB8AC3E}">
        <p14:creationId xmlns:p14="http://schemas.microsoft.com/office/powerpoint/2010/main" val="25137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ПРАВНА УРЕДБА НА ОТНОШЕНИЯТА ВЪВ ВРЪЗКА С ИНОВАЦИИТЕ</a:t>
            </a:r>
            <a:endParaRPr lang="bg-BG" dirty="0"/>
          </a:p>
        </p:txBody>
      </p:sp>
      <p:sp>
        <p:nvSpPr>
          <p:cNvPr id="3" name="Content Placeholder 2"/>
          <p:cNvSpPr>
            <a:spLocks noGrp="1"/>
          </p:cNvSpPr>
          <p:nvPr>
            <p:ph idx="1"/>
          </p:nvPr>
        </p:nvSpPr>
        <p:spPr/>
        <p:txBody>
          <a:bodyPr/>
          <a:lstStyle/>
          <a:p>
            <a:pPr algn="just"/>
            <a:r>
              <a:rPr lang="bg-BG" dirty="0" smtClean="0"/>
              <a:t>Развитието на обществените отношения днес изисква специална правна уредба да се създаде за функционирането на изключително потребни дейности и системи за научното, социалното, икономическото, културното съществуване на българското общество. Иновациите като обобщаващо понятие изискват създаването на правен режим и дефиниране на понятието, както и определяне на иновационна структура, иновационна система, иновационна среда.</a:t>
            </a:r>
            <a:endParaRPr lang="bg-BG" dirty="0"/>
          </a:p>
        </p:txBody>
      </p:sp>
    </p:spTree>
    <p:extLst>
      <p:ext uri="{BB962C8B-B14F-4D97-AF65-F5344CB8AC3E}">
        <p14:creationId xmlns:p14="http://schemas.microsoft.com/office/powerpoint/2010/main" val="4112751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ЗАКОН ЗА ИНОВАЦИИТЕ</a:t>
            </a:r>
            <a:endParaRPr lang="bg-BG" dirty="0"/>
          </a:p>
        </p:txBody>
      </p:sp>
      <p:sp>
        <p:nvSpPr>
          <p:cNvPr id="3" name="Content Placeholder 2"/>
          <p:cNvSpPr>
            <a:spLocks noGrp="1"/>
          </p:cNvSpPr>
          <p:nvPr>
            <p:ph idx="1"/>
          </p:nvPr>
        </p:nvSpPr>
        <p:spPr/>
        <p:txBody>
          <a:bodyPr>
            <a:normAutofit fontScale="92500"/>
          </a:bodyPr>
          <a:lstStyle/>
          <a:p>
            <a:pPr algn="just"/>
            <a:r>
              <a:rPr lang="bg-BG" dirty="0" smtClean="0"/>
              <a:t>Изработването и приемането на Закон за иновациите е безспорна необходимост. Това е специален закон за сложна, комплексна, многоаспектна област на обществените отношения. Важна предпоставка за ефективна правна уредба е координиране с общи и други специални закони, източници на действащото българско право.</a:t>
            </a:r>
          </a:p>
          <a:p>
            <a:pPr algn="just"/>
            <a:r>
              <a:rPr lang="bg-BG" dirty="0" smtClean="0"/>
              <a:t>Ясно трябва да се определят целите на такъв специален закон. Наложително е формулиране нормативно определение  на понятието Иновация.</a:t>
            </a:r>
            <a:endParaRPr lang="bg-BG" dirty="0"/>
          </a:p>
        </p:txBody>
      </p:sp>
    </p:spTree>
    <p:extLst>
      <p:ext uri="{BB962C8B-B14F-4D97-AF65-F5344CB8AC3E}">
        <p14:creationId xmlns:p14="http://schemas.microsoft.com/office/powerpoint/2010/main" val="3777480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ЗАКОН ЗА ИНОВАЦИИТЕ</a:t>
            </a:r>
            <a:endParaRPr lang="bg-BG" dirty="0"/>
          </a:p>
        </p:txBody>
      </p:sp>
      <p:sp>
        <p:nvSpPr>
          <p:cNvPr id="3" name="Content Placeholder 2"/>
          <p:cNvSpPr>
            <a:spLocks noGrp="1"/>
          </p:cNvSpPr>
          <p:nvPr>
            <p:ph idx="1"/>
          </p:nvPr>
        </p:nvSpPr>
        <p:spPr/>
        <p:txBody>
          <a:bodyPr>
            <a:normAutofit fontScale="92500" lnSpcReduction="20000"/>
          </a:bodyPr>
          <a:lstStyle/>
          <a:p>
            <a:pPr algn="just"/>
            <a:r>
              <a:rPr lang="bg-BG" dirty="0" smtClean="0"/>
              <a:t>Наложително е нормативно определяне на иновационната структура - компетентни държавни органи, институции, взаимодействия между институциите, правомощия, условия, ред за действия. Законът трябва да съдържа разпоредби за определяне на иновационната система. Понятието интелектуален капитал трябва да бъде въведено нормативно и ясно определено. Иновационната среда следва да бъде предмет на правната уредба. Интелектуалните, финансовите, организационните елементи за успешен иновационен процес и иновационен растеж трябва да бъдат ясно и систематизирано въведени в правната уредба.</a:t>
            </a:r>
            <a:endParaRPr lang="bg-BG" dirty="0"/>
          </a:p>
        </p:txBody>
      </p:sp>
    </p:spTree>
    <p:extLst>
      <p:ext uri="{BB962C8B-B14F-4D97-AF65-F5344CB8AC3E}">
        <p14:creationId xmlns:p14="http://schemas.microsoft.com/office/powerpoint/2010/main" val="1230524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ЗАКОН ЗА ИНОВАЦИИТЕ</a:t>
            </a:r>
            <a:endParaRPr lang="bg-BG" dirty="0"/>
          </a:p>
        </p:txBody>
      </p:sp>
      <p:sp>
        <p:nvSpPr>
          <p:cNvPr id="3" name="Content Placeholder 2"/>
          <p:cNvSpPr>
            <a:spLocks noGrp="1"/>
          </p:cNvSpPr>
          <p:nvPr>
            <p:ph idx="1"/>
          </p:nvPr>
        </p:nvSpPr>
        <p:spPr/>
        <p:txBody>
          <a:bodyPr>
            <a:normAutofit lnSpcReduction="10000"/>
          </a:bodyPr>
          <a:lstStyle/>
          <a:p>
            <a:r>
              <a:rPr lang="bg-BG" dirty="0" smtClean="0"/>
              <a:t>Изисква се в закона ясно да се посочат задълженията на държавата и гарантиране на финансирането на науката за осигуряване на иновационен потенциал, финансиране на инвестиционния процес и осигуряване на внедряването на новите постижения, гарантиране на придобиването и упражняването на субективните права на интелектуална собственост за техните носители. Нормативно трябва да се осигури бюджет за иновативна дейност.</a:t>
            </a:r>
            <a:endParaRPr lang="bg-BG" dirty="0"/>
          </a:p>
        </p:txBody>
      </p:sp>
    </p:spTree>
    <p:extLst>
      <p:ext uri="{BB962C8B-B14F-4D97-AF65-F5344CB8AC3E}">
        <p14:creationId xmlns:p14="http://schemas.microsoft.com/office/powerpoint/2010/main" val="812762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ДРУГИ ИЗТОЧНИЦИ НА ПРАВНАТА УРЕДБА НА ИНОВАЦИИТЕ</a:t>
            </a:r>
            <a:endParaRPr lang="bg-BG" dirty="0"/>
          </a:p>
        </p:txBody>
      </p:sp>
      <p:sp>
        <p:nvSpPr>
          <p:cNvPr id="3" name="Content Placeholder 2"/>
          <p:cNvSpPr>
            <a:spLocks noGrp="1"/>
          </p:cNvSpPr>
          <p:nvPr>
            <p:ph idx="1"/>
          </p:nvPr>
        </p:nvSpPr>
        <p:spPr/>
        <p:txBody>
          <a:bodyPr/>
          <a:lstStyle/>
          <a:p>
            <a:r>
              <a:rPr lang="bg-BG" dirty="0" smtClean="0"/>
              <a:t>Конкретизация на законовите разпоредби се извършва с Правилник за прилагането на Закона за иновациите , както и с Наредби </a:t>
            </a:r>
            <a:endParaRPr lang="bg-BG" dirty="0"/>
          </a:p>
        </p:txBody>
      </p:sp>
    </p:spTree>
    <p:extLst>
      <p:ext uri="{BB962C8B-B14F-4D97-AF65-F5344CB8AC3E}">
        <p14:creationId xmlns:p14="http://schemas.microsoft.com/office/powerpoint/2010/main" val="2456716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БЛАГОДАРЯ ЗА ВНИМАНИЕТО</a:t>
            </a:r>
            <a:endParaRPr lang="bg-BG" dirty="0"/>
          </a:p>
        </p:txBody>
      </p:sp>
      <p:sp>
        <p:nvSpPr>
          <p:cNvPr id="3" name="Content Placeholder 2"/>
          <p:cNvSpPr>
            <a:spLocks noGrp="1"/>
          </p:cNvSpPr>
          <p:nvPr>
            <p:ph idx="1"/>
          </p:nvPr>
        </p:nvSpPr>
        <p:spPr/>
        <p:txBody>
          <a:bodyPr/>
          <a:lstStyle/>
          <a:p>
            <a:r>
              <a:rPr lang="bg-BG" dirty="0" err="1" smtClean="0"/>
              <a:t>Проф</a:t>
            </a:r>
            <a:r>
              <a:rPr lang="bg-BG" dirty="0" smtClean="0"/>
              <a:t> Божанка Георгиева Неделчева</a:t>
            </a:r>
          </a:p>
          <a:p>
            <a:r>
              <a:rPr lang="en-US" dirty="0" smtClean="0"/>
              <a:t>GSM</a:t>
            </a:r>
            <a:r>
              <a:rPr lang="bg-BG" dirty="0" smtClean="0"/>
              <a:t>: 0887095952</a:t>
            </a:r>
          </a:p>
          <a:p>
            <a:r>
              <a:rPr lang="en-US" dirty="0" err="1" smtClean="0"/>
              <a:t>Imail</a:t>
            </a:r>
            <a:r>
              <a:rPr lang="bg-BG" dirty="0" smtClean="0"/>
              <a:t>:</a:t>
            </a:r>
            <a:r>
              <a:rPr lang="en-US" dirty="0" smtClean="0"/>
              <a:t> </a:t>
            </a:r>
            <a:r>
              <a:rPr lang="en-US" dirty="0" smtClean="0">
                <a:hlinkClick r:id="rId2"/>
              </a:rPr>
              <a:t>bojana.bn@abv.bg</a:t>
            </a:r>
            <a:endParaRPr lang="en-US" dirty="0" smtClean="0"/>
          </a:p>
          <a:p>
            <a:r>
              <a:rPr lang="en-US" dirty="0" smtClean="0"/>
              <a:t>www</a:t>
            </a:r>
            <a:r>
              <a:rPr lang="bg-BG" dirty="0" smtClean="0"/>
              <a:t>: </a:t>
            </a:r>
            <a:r>
              <a:rPr lang="en-US" smtClean="0"/>
              <a:t>Nedeltcheva</a:t>
            </a:r>
            <a:r>
              <a:rPr lang="en-US"/>
              <a:t>.</a:t>
            </a:r>
            <a:r>
              <a:rPr lang="en-US" smtClean="0"/>
              <a:t>info</a:t>
            </a:r>
            <a:endParaRPr lang="bg-BG" dirty="0"/>
          </a:p>
        </p:txBody>
      </p:sp>
    </p:spTree>
    <p:extLst>
      <p:ext uri="{BB962C8B-B14F-4D97-AF65-F5344CB8AC3E}">
        <p14:creationId xmlns:p14="http://schemas.microsoft.com/office/powerpoint/2010/main" val="36951885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253</TotalTime>
  <Words>1237</Words>
  <Application>Microsoft Office PowerPoint</Application>
  <PresentationFormat>On-screen Show (4:3)</PresentationFormat>
  <Paragraphs>35</Paragraphs>
  <Slides>15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Book Antiqua</vt:lpstr>
      <vt:lpstr>Calibri</vt:lpstr>
      <vt:lpstr>Lucida Sans</vt:lpstr>
      <vt:lpstr>Times New Roman</vt:lpstr>
      <vt:lpstr>Wingdings</vt:lpstr>
      <vt:lpstr>Wingdings 2</vt:lpstr>
      <vt:lpstr>Wingdings 3</vt:lpstr>
      <vt:lpstr>Apex</vt:lpstr>
      <vt:lpstr>ПРАВНА УРЕДБА НА ОТНОШЕНИЯТА ВЪВ ВРЪЗКА С ИНОВАЦИИТЕ</vt:lpstr>
      <vt:lpstr>СЪЩНОСТ НА ПРАВНАТА УРЕДБА НА ОБЩЕСТВЕНИТЕ ОТНОШЕНИЯ</vt:lpstr>
      <vt:lpstr>СЪЩНОСТ НА ПРАВНАТА УРЕДБА НА ОБЩЕСТВЕНИТЕ ОТНОШЕНИЯ</vt:lpstr>
      <vt:lpstr>СЪЩНОСТ НА ПРАВНОТО РЕГУЛИРАНЕ НА ОБЩЕСТВЕНИТЕ ОТНОШЕНИЯ</vt:lpstr>
      <vt:lpstr>СЪЩНОСТ НА ПРАВНАТА УРЕДБА НА ОБЩЕСТВЕНИТЕ ОТНОШЕНИЯ</vt:lpstr>
      <vt:lpstr>ОСЪЩЕСТВЯВАНЕ НА ПРАВНАТА УРЕДБА</vt:lpstr>
      <vt:lpstr>ХАРАКТЕРИСТИКА НА ПРАВНАТА СИСТЕМА</vt:lpstr>
      <vt:lpstr>ПРАВЕН РЕЖИМ</vt:lpstr>
      <vt:lpstr>РАЗВИТИЕ НА ПРАВНАТА МАТЕРИЯ</vt:lpstr>
      <vt:lpstr>ПРАВНА УРЕДБА НА ОТНОШЕНИЯТА ВЪВ ВРЪЗКА С ИНОВАЦИИТЕ</vt:lpstr>
      <vt:lpstr>ЗАКОН ЗА ИНОВАЦИИТЕ</vt:lpstr>
      <vt:lpstr>ЗАКОН ЗА ИНОВАЦИИТЕ</vt:lpstr>
      <vt:lpstr>ЗАКОН ЗА ИНОВАЦИИТЕ</vt:lpstr>
      <vt:lpstr>ДРУГИ ИЗТОЧНИЦИ НА ПРАВНАТА УРЕДБА НА ИНОВАЦИИТЕ</vt:lpstr>
      <vt:lpstr>БЛАГОДАРЯ ЗА ВНИМАНИЕТО</vt:lpstr>
    </vt:vector>
  </TitlesOfParts>
  <Company>UNWE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ПРАВНА УРЕДБА НА ОТНОШЕНИЯТА ВЪВ ВРЪЗКА С ИНОВАЦИИТЕ</dc:title>
  <dc:creator>Nedelcheva</dc:creator>
  <cp:lastModifiedBy>User</cp:lastModifiedBy>
  <cp:revision>34</cp:revision>
  <cp:lastPrinted>2016-10-23T22:01:17Z</cp:lastPrinted>
  <dcterms:created xsi:type="dcterms:W3CDTF">2016-10-23T18:22:42Z</dcterms:created>
  <dcterms:modified xsi:type="dcterms:W3CDTF">2016-10-24T06:36:49Z</dcterms:modified>
</cp:coreProperties>
</file>